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72" r:id="rId6"/>
    <p:sldId id="279" r:id="rId7"/>
    <p:sldId id="273" r:id="rId8"/>
    <p:sldId id="280" r:id="rId9"/>
    <p:sldId id="274" r:id="rId10"/>
    <p:sldId id="27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81" r:id="rId20"/>
    <p:sldId id="278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156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0AA743-0013-4B13-9509-8F7CC8B467B0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2D5ADA-9FBF-401A-AC09-8C61B910B99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20400" y="1700808"/>
            <a:ext cx="4932040" cy="3098775"/>
          </a:xfrm>
        </p:spPr>
        <p:txBody>
          <a:bodyPr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/>
            </a:r>
            <a:b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ORGANIZACIÓN </a:t>
            </a:r>
            <a:r>
              <a:rPr lang="es-MX" sz="27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Y FUNCIONAMIENTO DEL COMITÉ DE TRANSPARENCIA </a:t>
            </a:r>
            <a:r>
              <a:rPr lang="es-MX" sz="27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DEL </a:t>
            </a:r>
            <a:r>
              <a:rPr lang="es-MX" sz="2700" dirty="0" smtClean="0"/>
              <a:t>SERVICIO </a:t>
            </a:r>
            <a:r>
              <a:rPr lang="es-MX" sz="2700" dirty="0"/>
              <a:t>DE ADMINISTRACIÓN TRIBUTARIA DEL ESTADO DE QUINTANA ROO</a:t>
            </a:r>
            <a:r>
              <a:rPr lang="es-MX" sz="2400" dirty="0"/>
              <a:t/>
            </a:r>
            <a:br>
              <a:rPr lang="es-MX" sz="2400" dirty="0"/>
            </a:br>
            <a:endParaRPr lang="es-MX" sz="2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4146173" cy="120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7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Funciones de los invitados a las sesiones del comité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Emitir su opinión a solicitud del comité o cuando así resulte necesario;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Sugerir la participación de invitados a las sesiones del comité;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Suscribir las actas de aquellas sesiones a las que asistan, como constancia de su participación y soporte documental del ejercicio de sus funciones.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6770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2420" y="260648"/>
            <a:ext cx="8229600" cy="65293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Sesiones de los comités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93391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/>
              <a:t>Tipos de sesión:</a:t>
            </a:r>
          </a:p>
          <a:p>
            <a:pPr marL="0" indent="0">
              <a:buNone/>
            </a:pPr>
            <a:endParaRPr lang="es-MX" sz="2000" dirty="0" smtClean="0"/>
          </a:p>
          <a:p>
            <a:pPr algn="just"/>
            <a:r>
              <a:rPr lang="es-MX" sz="2000" dirty="0" smtClean="0"/>
              <a:t>Ordinarias.- Deben celebrarse cada dos meses, excepto cuando no existan asuntos a tratar.</a:t>
            </a:r>
          </a:p>
          <a:p>
            <a:pPr marL="0" indent="0" algn="just">
              <a:buNone/>
            </a:pPr>
            <a:r>
              <a:rPr lang="es-MX" sz="2000" dirty="0"/>
              <a:t> </a:t>
            </a:r>
            <a:endParaRPr lang="es-MX" sz="2000" dirty="0" smtClean="0"/>
          </a:p>
          <a:p>
            <a:pPr algn="just"/>
            <a:r>
              <a:rPr lang="es-MX" sz="2000" dirty="0" smtClean="0"/>
              <a:t>Extraordinarias.- Son aquellas en las que deba resolverse declaraciones de inexistencia, clasificación de la información, manifestaciones de incompetencia, ampliaciones de plazo solicitadas por las Áreas o asuntos que por la urgencia del pronunciamiento, no puedan esperar a ser desahogados en la sesión ordinaria.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74737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9496" y="404664"/>
            <a:ext cx="199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Sesión ordinaria</a:t>
            </a:r>
            <a:endParaRPr lang="es-MX" sz="2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672360" y="314463"/>
            <a:ext cx="5832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Convoca la Presidenta por conducto de la Secretaria  con tres días de anticipación a la fecha que se fije para la celebración de las sesión</a:t>
            </a:r>
            <a:endParaRPr lang="es-MX" sz="2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359495" y="1902982"/>
            <a:ext cx="2371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Sesión Extraordinaria</a:t>
            </a:r>
            <a:endParaRPr lang="es-MX" sz="2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915816" y="1736136"/>
            <a:ext cx="57134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Convoca la Presidenta </a:t>
            </a:r>
            <a:r>
              <a:rPr lang="es-MX" sz="2000" dirty="0" smtClean="0"/>
              <a:t>por lo menos con un día de anticipación a la fecha que se fije para la celebración de las sesión</a:t>
            </a:r>
            <a:endParaRPr lang="es-MX" sz="20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9495" y="3471593"/>
            <a:ext cx="81106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Instalada la sesión, serán discutidos y, en su caso, votados los asuntos contenidos en el orden del día, salvo que el comité acuerde posponer la discusión o votación de algún  asunto particular.</a:t>
            </a:r>
          </a:p>
          <a:p>
            <a:r>
              <a:rPr lang="es-MX" sz="2000" dirty="0"/>
              <a:t> </a:t>
            </a:r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Los acuerdos y resoluciones del Comité se tomarán por unanimidad o por mayoría de votos de sus integrantes, o de sus suplentes. En caso de empate, el presidente tendrá voto de calidad.</a:t>
            </a:r>
            <a:endParaRPr lang="es-MX" sz="2000" dirty="0"/>
          </a:p>
        </p:txBody>
      </p:sp>
      <p:sp>
        <p:nvSpPr>
          <p:cNvPr id="19" name="Rectángulo 18"/>
          <p:cNvSpPr/>
          <p:nvPr/>
        </p:nvSpPr>
        <p:spPr>
          <a:xfrm>
            <a:off x="489440" y="6093296"/>
            <a:ext cx="81617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dirty="0"/>
              <a:t>Nota:  En las sesiones al momento de someter a aprobación el orden del día, cualquier miembro del comité  podrá solicitar  la inclusión  de asuntos que ameriten la discusión.</a:t>
            </a:r>
          </a:p>
        </p:txBody>
      </p:sp>
      <p:sp>
        <p:nvSpPr>
          <p:cNvPr id="21" name="Abrir llave 20"/>
          <p:cNvSpPr/>
          <p:nvPr/>
        </p:nvSpPr>
        <p:spPr>
          <a:xfrm>
            <a:off x="2357640" y="260648"/>
            <a:ext cx="558176" cy="1147588"/>
          </a:xfrm>
          <a:prstGeom prst="leftBrace">
            <a:avLst>
              <a:gd name="adj1" fmla="val 8333"/>
              <a:gd name="adj2" fmla="val 343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Abrir llave 21"/>
          <p:cNvSpPr/>
          <p:nvPr/>
        </p:nvSpPr>
        <p:spPr>
          <a:xfrm>
            <a:off x="2672360" y="1713112"/>
            <a:ext cx="558176" cy="1147588"/>
          </a:xfrm>
          <a:prstGeom prst="leftBrace">
            <a:avLst>
              <a:gd name="adj1" fmla="val 8333"/>
              <a:gd name="adj2" fmla="val 343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60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900" dirty="0" smtClean="0"/>
              <a:t>Formalidades de la Sesión de Comité:</a:t>
            </a:r>
            <a:endParaRPr lang="es-MX" sz="3900" dirty="0"/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sz="2200" dirty="0" smtClean="0"/>
              <a:t>El Presidente presidirá la sesión cediéndole a la Secretaria la lectura del orden del día.</a:t>
            </a:r>
          </a:p>
          <a:p>
            <a:pPr algn="just"/>
            <a:r>
              <a:rPr lang="es-MX" sz="2200" dirty="0"/>
              <a:t> </a:t>
            </a:r>
            <a:endParaRPr lang="es-MX" sz="2200" dirty="0" smtClean="0"/>
          </a:p>
          <a:p>
            <a:pPr algn="just"/>
            <a:r>
              <a:rPr lang="es-MX" sz="2200" dirty="0" smtClean="0"/>
              <a:t>Cuando se sometan a consideración del comité asuntos vinculados con la clasificación de información, declaraciones de inexistencia, manifestaciones de incompetencia o ampliaciones de plazo para otorgar respuestas, el titular del área que lo proponga deberá  exponer las razones y fundamentos que la sustentan.  </a:t>
            </a:r>
          </a:p>
          <a:p>
            <a:pPr marL="0" indent="0" algn="just">
              <a:buNone/>
            </a:pPr>
            <a:r>
              <a:rPr lang="es-MX" sz="2200" dirty="0" smtClean="0"/>
              <a:t> </a:t>
            </a:r>
          </a:p>
          <a:p>
            <a:pPr algn="just"/>
            <a:r>
              <a:rPr lang="es-MX" sz="2200" dirty="0" smtClean="0"/>
              <a:t>Cuando cualquier área haya remitido un asunto para ser valorado por el comité en sesión, corresponde a su titular designar al servidor público que representará a dicha área, en caso de incumplimiento  a dicha determinación, será razón suficiente para retirar del orden del día el asunto, para ser abordado en sesión posterior en la cual participe el representante del área responsable.</a:t>
            </a:r>
          </a:p>
          <a:p>
            <a:pPr algn="just"/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9659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515813"/>
            <a:ext cx="8229600" cy="5001419"/>
          </a:xfrm>
        </p:spPr>
        <p:txBody>
          <a:bodyPr>
            <a:normAutofit/>
          </a:bodyPr>
          <a:lstStyle/>
          <a:p>
            <a:r>
              <a:rPr lang="es-MX" sz="2000" dirty="0" smtClean="0"/>
              <a:t>Los integrantes del comité podrán intervenir para comentar o sugerir sobre los diferentes temas motivo de sesión.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endParaRPr lang="es-MX" sz="2000" dirty="0" smtClean="0"/>
          </a:p>
          <a:p>
            <a:r>
              <a:rPr lang="es-MX" sz="2000" dirty="0" smtClean="0"/>
              <a:t>Una vez que el comité considere suficientemente discutido el asunto, el presidente lo someterá a votación.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El Secretario recogerá los argumentos vertidos por los integrantes del comité para incorporarlos al acta correspondiente.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endParaRPr lang="es-MX" sz="2000" dirty="0" smtClean="0"/>
          </a:p>
          <a:p>
            <a:r>
              <a:rPr lang="es-MX" sz="2000" dirty="0" smtClean="0"/>
              <a:t>Una vez agotados los asuntos de la sesión el presidente del comité hará la declaratoria del cierre.</a:t>
            </a:r>
            <a:endParaRPr lang="es-MX" sz="2000" dirty="0"/>
          </a:p>
        </p:txBody>
      </p:sp>
      <p:sp>
        <p:nvSpPr>
          <p:cNvPr id="5" name="CuadroTexto 4"/>
          <p:cNvSpPr txBox="1"/>
          <p:nvPr/>
        </p:nvSpPr>
        <p:spPr>
          <a:xfrm flipH="1">
            <a:off x="755576" y="566124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Nota: cualquier miembro del comité que consideré tener algún conflicto de interés, respecto a cualquier solicitud a resolver, deberá manifestarlo a los demás integrantes del comité y abstenerse de toda deliberación o resolución.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02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276" y="188640"/>
            <a:ext cx="8229600" cy="724942"/>
          </a:xfrm>
        </p:spPr>
        <p:txBody>
          <a:bodyPr/>
          <a:lstStyle/>
          <a:p>
            <a:r>
              <a:rPr lang="es-MX" dirty="0" smtClean="0"/>
              <a:t>Acuerdo y prohibiciones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El acuerdo aprobado por el comité, en sesión extraordinaria en la que se ordena clasificar la información en su modalidad de confidencial o reservada, declarar la inexistencia de información, manifestar la incompetencia o ampliar el plazo para dar respuesta, será elaborado por la Secretaria del comité , quien deberá turnarlo al titular de la Unidad de Transparencia para que a su vez lo incorpore a la respuesta correspondiente.</a:t>
            </a:r>
          </a:p>
          <a:p>
            <a:pPr algn="just"/>
            <a:r>
              <a:rPr lang="es-MX" sz="2000" dirty="0"/>
              <a:t> </a:t>
            </a:r>
            <a:endParaRPr lang="es-MX" sz="2000" dirty="0" smtClean="0"/>
          </a:p>
          <a:p>
            <a:pPr algn="just"/>
            <a:r>
              <a:rPr lang="es-MX" sz="2000" dirty="0" smtClean="0"/>
              <a:t>Queda estrictamente prohibida la grabación total o parcial de la sesión  por cualquier medio tecnológico con el fin de evitar afectaciones al derecho a la privacidad, la protección de datos personales. Únicamente estará permitido que los asistentes interesados tomen notas, por lo que cualquiera podrá solicitar la versión escrita de la sesión.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45486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859216" cy="652934"/>
          </a:xfrm>
        </p:spPr>
        <p:txBody>
          <a:bodyPr>
            <a:noAutofit/>
          </a:bodyPr>
          <a:lstStyle/>
          <a:p>
            <a:pPr algn="ctr"/>
            <a:r>
              <a:rPr lang="es-MX" dirty="0" smtClean="0"/>
              <a:t>Se publicarán en el portal de transparencia: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/>
              <a:t>Las actas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Resoluciones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Acuerdos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Criterios, y </a:t>
            </a:r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Demás determinaciones que en lo general adopte el comité.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88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652934"/>
          </a:xfrm>
        </p:spPr>
        <p:txBody>
          <a:bodyPr/>
          <a:lstStyle/>
          <a:p>
            <a:r>
              <a:rPr lang="es-MX" dirty="0"/>
              <a:t>clasificar la información </a:t>
            </a:r>
            <a:r>
              <a:rPr lang="es-MX" dirty="0" smtClean="0"/>
              <a:t>en: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/>
              <a:t>Confidencial</a:t>
            </a:r>
            <a:r>
              <a:rPr lang="es-MX" sz="2000" dirty="0"/>
              <a:t>.- </a:t>
            </a:r>
            <a:r>
              <a:rPr lang="es-MX" sz="2000" dirty="0" smtClean="0"/>
              <a:t>La </a:t>
            </a:r>
            <a:r>
              <a:rPr lang="es-MX" sz="2000" dirty="0"/>
              <a:t>que contiene datos personales concernientes a una persona física identificada o identificable. La información confidencial no estará sujeta a temporalidad alguna y sólo podrán tener acceso a ella los titulares de la misma, sus representantes y los servidores públicos facultados para ello. Se considera como información confidencial: los secretos bancario, fiduciario, industrial, comercial, fiscal, bursátil y postal, cuya titularidad corresponda a particulares, sujetos de derecho internacional o a sujetos obligados cuando no involucren el ejercicio de recursos públicos. Asimismo, será información confidencial aquella que presenten los particulares a los sujetos obligados, siempre que tengan el derecho a ello, de conformidad con lo dispuesto por las leyes o los tratados internacionales. </a:t>
            </a:r>
            <a:r>
              <a:rPr lang="es-MX" sz="2000" dirty="0" smtClean="0"/>
              <a:t> </a:t>
            </a:r>
            <a:r>
              <a:rPr lang="es-MX" sz="1200" dirty="0" smtClean="0"/>
              <a:t>(articulo 137 ley de Transparencia local)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96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endParaRPr lang="es-MX" sz="3200" dirty="0"/>
          </a:p>
          <a:p>
            <a:r>
              <a:rPr lang="es-MX" sz="2200" b="1" dirty="0"/>
              <a:t>Reservada</a:t>
            </a:r>
            <a:r>
              <a:rPr lang="es-MX" sz="2200" b="1" dirty="0" smtClean="0"/>
              <a:t>.-</a:t>
            </a:r>
          </a:p>
          <a:p>
            <a:pPr marL="0" indent="0">
              <a:buNone/>
            </a:pPr>
            <a:endParaRPr lang="es-MX" sz="2200" b="1" dirty="0" smtClean="0"/>
          </a:p>
          <a:p>
            <a:pPr marL="0" indent="0" algn="just">
              <a:buNone/>
            </a:pPr>
            <a:r>
              <a:rPr lang="es-MX" sz="2000" dirty="0" smtClean="0"/>
              <a:t>I. Comprometa </a:t>
            </a:r>
            <a:r>
              <a:rPr lang="es-MX" sz="2000" dirty="0"/>
              <a:t>la seguridad pública y cuente con un propósito genuino y un efecto demostrable;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II</a:t>
            </a:r>
            <a:r>
              <a:rPr lang="es-MX" sz="2000" dirty="0"/>
              <a:t>. Menoscabe, entorpezca u obstaculice la conducción de las negociaciones y relaciones internacionales;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III</a:t>
            </a:r>
            <a:r>
              <a:rPr lang="es-MX" sz="2000" dirty="0"/>
              <a:t>. Ponga en riesgo la vida, seguridad o salud de una persona física;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IV</a:t>
            </a:r>
            <a:r>
              <a:rPr lang="es-MX" sz="2000" dirty="0"/>
              <a:t>. Obstruya las actividades de verificación, inspección y auditoría relativas al cumplimiento de las leyes o afecte la recaudación de contribuciones;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V</a:t>
            </a:r>
            <a:r>
              <a:rPr lang="es-MX" sz="2000" dirty="0"/>
              <a:t>. Obstruya la prevención o persecución de los delitos; </a:t>
            </a: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VI</a:t>
            </a:r>
            <a:r>
              <a:rPr lang="es-MX" sz="2000" dirty="0"/>
              <a:t>. Contenga opiniones, recomendaciones o puntos de vista que formen parte del proceso deliberativo de los servidores públicos, hasta en tanto no sea adoptada la decisión definitiva, la cual deberá estar documentada; </a:t>
            </a:r>
            <a:endParaRPr lang="es-MX" sz="2000" dirty="0" smtClean="0"/>
          </a:p>
        </p:txBody>
      </p:sp>
    </p:spTree>
    <p:extLst>
      <p:ext uri="{BB962C8B-B14F-4D97-AF65-F5344CB8AC3E}">
        <p14:creationId xmlns:p14="http://schemas.microsoft.com/office/powerpoint/2010/main" val="1869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620688"/>
            <a:ext cx="8784976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sz="3200" dirty="0"/>
              <a:t>VII. Obstruya los procedimientos para fincar responsabilidad a los Servidores Públicos, en tanto no se haya dictado la resolución administrativa; </a:t>
            </a:r>
          </a:p>
          <a:p>
            <a:pPr marL="0" indent="0" algn="just">
              <a:buNone/>
            </a:pPr>
            <a:r>
              <a:rPr lang="es-MX" sz="3200" dirty="0"/>
              <a:t>VIII. Afecte los derechos del debido proceso; </a:t>
            </a:r>
          </a:p>
          <a:p>
            <a:pPr marL="0" indent="0" algn="just">
              <a:buNone/>
            </a:pPr>
            <a:r>
              <a:rPr lang="es-MX" sz="3200" dirty="0"/>
              <a:t>IX. Vulnere la conducción de los expedientes judiciales o de los procedimientos administrativos seguidos en forma de juicio, en tanto no hayan causado estado; </a:t>
            </a:r>
          </a:p>
          <a:p>
            <a:pPr marL="0" indent="0" algn="just">
              <a:buNone/>
            </a:pPr>
            <a:r>
              <a:rPr lang="es-MX" sz="3200" dirty="0"/>
              <a:t>X. Se entregue al Estado expresamente con ese carácter o el de confidencial por otro u otros sujetos de derecho internacional, excepto cuando se trate de violaciones graves de derechos humanos o delitos de lesa humanidad de conformidad con el derecho internacional; </a:t>
            </a:r>
          </a:p>
          <a:p>
            <a:pPr marL="0" indent="0" algn="just">
              <a:buNone/>
            </a:pPr>
            <a:r>
              <a:rPr lang="es-MX" sz="3200" dirty="0"/>
              <a:t>XI. Se encuentre contenida dentro de las investigaciones de hechos que la ley señale como delitos y se tramiten ante el Ministerio Público, y </a:t>
            </a:r>
          </a:p>
          <a:p>
            <a:pPr marL="0" indent="0" algn="just">
              <a:buNone/>
            </a:pPr>
            <a:r>
              <a:rPr lang="es-MX" sz="3200" dirty="0"/>
              <a:t>XII. La que por mandato expreso de una ley sea considerada reservada, siempre y cuando no contravenga la Ley General. </a:t>
            </a:r>
            <a:endParaRPr lang="es-MX" sz="3200" b="1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70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67278"/>
          </a:xfrm>
        </p:spPr>
        <p:txBody>
          <a:bodyPr>
            <a:noAutofit/>
          </a:bodyPr>
          <a:lstStyle/>
          <a:p>
            <a:pPr algn="ctr"/>
            <a:r>
              <a:rPr lang="es-MX" dirty="0" smtClean="0"/>
              <a:t>Organización </a:t>
            </a:r>
            <a:endParaRPr lang="es-MX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/>
          <a:srcRect l="18454" t="17516" r="19561" b="11610"/>
          <a:stretch/>
        </p:blipFill>
        <p:spPr>
          <a:xfrm>
            <a:off x="179512" y="1403990"/>
            <a:ext cx="8784976" cy="509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b="1" dirty="0" smtClean="0"/>
              <a:t>Declarar </a:t>
            </a:r>
            <a:r>
              <a:rPr lang="es-MX" sz="2000" b="1" dirty="0"/>
              <a:t>la inexistencia de </a:t>
            </a:r>
            <a:r>
              <a:rPr lang="es-MX" sz="2000" b="1" dirty="0" smtClean="0"/>
              <a:t>información</a:t>
            </a:r>
            <a:r>
              <a:rPr lang="es-MX" sz="2000" dirty="0" smtClean="0"/>
              <a:t>.- se da en </a:t>
            </a:r>
            <a:r>
              <a:rPr lang="es-MX" sz="2000" dirty="0"/>
              <a:t>los casos en que ciertas facultades, competencias o funciones no se hayan ejercido, </a:t>
            </a:r>
            <a:r>
              <a:rPr lang="es-MX" sz="2000" dirty="0" smtClean="0"/>
              <a:t>debiéndose motivar </a:t>
            </a:r>
            <a:r>
              <a:rPr lang="es-MX" sz="2000" dirty="0"/>
              <a:t>la respuesta en función de las causas que motiven la inexistencia. </a:t>
            </a:r>
            <a:r>
              <a:rPr lang="es-MX" sz="2000" dirty="0" smtClean="0"/>
              <a:t>Así como ante la </a:t>
            </a:r>
            <a:r>
              <a:rPr lang="es-MX" sz="2000" dirty="0"/>
              <a:t>negativa del acceso a la información o su inexistencia, el sujeto obligado deberá demostrar que la información solicitada está prevista en alguna de las excepciones contenidas en esta Ley o, en su caso, demostrar que la información no se refiere a alguna de sus facultades, competencias o funciones. </a:t>
            </a:r>
            <a:endParaRPr lang="es-MX" sz="2000" dirty="0" smtClean="0"/>
          </a:p>
          <a:p>
            <a:pPr algn="just"/>
            <a:endParaRPr lang="es-MX" sz="2000" dirty="0"/>
          </a:p>
          <a:p>
            <a:pPr algn="just"/>
            <a:r>
              <a:rPr lang="es-MX" sz="2000" b="1" dirty="0" smtClean="0"/>
              <a:t>La </a:t>
            </a:r>
            <a:r>
              <a:rPr lang="es-MX" sz="2000" b="1" dirty="0"/>
              <a:t>notoria incompetencia.- </a:t>
            </a:r>
            <a:r>
              <a:rPr lang="es-MX" sz="2000" dirty="0" smtClean="0"/>
              <a:t>deberá ser declarado por la Unidad de Transparencia y </a:t>
            </a:r>
            <a:r>
              <a:rPr lang="es-MX" sz="2000" dirty="0"/>
              <a:t>comunicarlo al solicitante, dentro de los tres días posteriores a la recepción de la solicitud y, en caso de poderlo determinar, señalar al solicitante el o los sujetos obligados </a:t>
            </a:r>
            <a:r>
              <a:rPr lang="es-MX" sz="2000" dirty="0" smtClean="0"/>
              <a:t>competentes.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4197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 principales del Comité: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/>
              <a:t>Instituir</a:t>
            </a:r>
            <a:r>
              <a:rPr lang="es-MX" sz="2000" dirty="0"/>
              <a:t>, coordinar y supervisar, </a:t>
            </a:r>
            <a:r>
              <a:rPr lang="es-MX" sz="2000" dirty="0" smtClean="0"/>
              <a:t>la </a:t>
            </a:r>
            <a:r>
              <a:rPr lang="es-MX" sz="2000" dirty="0"/>
              <a:t>mayor eficacia en la gestión de las solicitudes en materia de acceso a la información; </a:t>
            </a:r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Confirmar</a:t>
            </a:r>
            <a:r>
              <a:rPr lang="es-MX" sz="2000" dirty="0"/>
              <a:t>, modificar o revocar las determinaciones que en materia de ampliación del plazo de respuesta, clasificación de la información y declaración de inexistencia o de incompetencia realicen los titulares de las Áreas de los sujetos obligados; </a:t>
            </a:r>
            <a:endParaRPr lang="es-MX" sz="2000" dirty="0" smtClean="0"/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Establecer </a:t>
            </a:r>
            <a:r>
              <a:rPr lang="es-MX" sz="2000" dirty="0"/>
              <a:t>programas de capacitación en materia de transparencia, acceso a la información, accesibilidad y protección de datos personales, para todos los Servidores Públicos o integrantes del sujeto obligado;</a:t>
            </a:r>
          </a:p>
        </p:txBody>
      </p:sp>
    </p:spTree>
    <p:extLst>
      <p:ext uri="{BB962C8B-B14F-4D97-AF65-F5344CB8AC3E}">
        <p14:creationId xmlns:p14="http://schemas.microsoft.com/office/powerpoint/2010/main" val="11307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s-MX" sz="2000" dirty="0" smtClean="0"/>
              <a:t>La </a:t>
            </a:r>
            <a:r>
              <a:rPr lang="es-MX" sz="2000" dirty="0"/>
              <a:t>elaboración del informe </a:t>
            </a:r>
            <a:r>
              <a:rPr lang="es-MX" sz="2000" dirty="0" smtClean="0"/>
              <a:t>anual;</a:t>
            </a:r>
          </a:p>
          <a:p>
            <a:endParaRPr lang="es-MX" dirty="0" smtClean="0"/>
          </a:p>
          <a:p>
            <a:pPr algn="just"/>
            <a:r>
              <a:rPr lang="es-MX" sz="2000" dirty="0" smtClean="0"/>
              <a:t>Acceder </a:t>
            </a:r>
            <a:r>
              <a:rPr lang="es-MX" sz="2000" dirty="0"/>
              <a:t>a la información del sujeto obligado para resolver sobre la clasificación realizada por los titulares de áreas, </a:t>
            </a:r>
            <a:r>
              <a:rPr lang="es-MX" sz="2000" dirty="0" smtClean="0"/>
              <a:t>para </a:t>
            </a:r>
            <a:r>
              <a:rPr lang="es-MX" sz="2000" dirty="0"/>
              <a:t>opinar sobre las formas sobre su resguardo o salvaguarda</a:t>
            </a:r>
            <a:r>
              <a:rPr lang="es-MX" sz="2000" dirty="0" smtClean="0"/>
              <a:t>;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algn="just"/>
            <a:r>
              <a:rPr lang="es-MX" sz="2000" dirty="0"/>
              <a:t>Fomentar la cultura de </a:t>
            </a:r>
            <a:r>
              <a:rPr lang="es-MX" sz="2000" dirty="0" smtClean="0"/>
              <a:t>transparencia;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algn="just"/>
            <a:r>
              <a:rPr lang="es-MX" sz="2000" dirty="0"/>
              <a:t>Suscribir las declaraciones de inexistencia de la información</a:t>
            </a:r>
            <a:r>
              <a:rPr lang="es-MX" sz="2000" dirty="0" smtClean="0"/>
              <a:t>;</a:t>
            </a:r>
          </a:p>
          <a:p>
            <a:pPr marL="0" indent="0" algn="just">
              <a:buNone/>
            </a:pPr>
            <a:r>
              <a:rPr lang="es-MX" dirty="0"/>
              <a:t> </a:t>
            </a:r>
            <a:endParaRPr lang="es-MX" dirty="0" smtClean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49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983" y="260648"/>
            <a:ext cx="8229600" cy="652934"/>
          </a:xfrm>
        </p:spPr>
        <p:txBody>
          <a:bodyPr>
            <a:normAutofit/>
          </a:bodyPr>
          <a:lstStyle/>
          <a:p>
            <a:r>
              <a:rPr lang="es-MX" dirty="0" smtClean="0"/>
              <a:t>Funciones del Presidente del comité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6983" y="1196752"/>
            <a:ext cx="8507288" cy="6480720"/>
          </a:xfrm>
        </p:spPr>
        <p:txBody>
          <a:bodyPr>
            <a:noAutofit/>
          </a:bodyPr>
          <a:lstStyle/>
          <a:p>
            <a:r>
              <a:rPr lang="es-MX" sz="2000" dirty="0" smtClean="0"/>
              <a:t>Representar al comité;</a:t>
            </a:r>
          </a:p>
          <a:p>
            <a:r>
              <a:rPr lang="es-MX" sz="2000" dirty="0" smtClean="0"/>
              <a:t>Convocar por conducto del secretario, a las sesiones ordinarias y extraordinarias del comité;</a:t>
            </a:r>
          </a:p>
          <a:p>
            <a:r>
              <a:rPr lang="es-MX" sz="2000" dirty="0" smtClean="0"/>
              <a:t>Presidir las sesiones del comité;</a:t>
            </a:r>
          </a:p>
          <a:p>
            <a:r>
              <a:rPr lang="es-MX" sz="2000" dirty="0" smtClean="0"/>
              <a:t>Declarar la existencia del quórum legal para la realización de la sesión del comité;</a:t>
            </a:r>
          </a:p>
          <a:p>
            <a:r>
              <a:rPr lang="es-MX" sz="2000" dirty="0" smtClean="0"/>
              <a:t>Iniciar y levantar la sesión, además de decretar los recesos que fueren necesarios;</a:t>
            </a:r>
          </a:p>
          <a:p>
            <a:r>
              <a:rPr lang="es-MX" sz="2000" dirty="0" smtClean="0"/>
              <a:t>Invitar a las sesiones del comité a los servidores públicos que considere pertinentes su participación, a petición de alguno de los miembros integrantes del propio comité;</a:t>
            </a:r>
          </a:p>
          <a:p>
            <a:r>
              <a:rPr lang="es-MX" sz="2000" dirty="0" smtClean="0"/>
              <a:t>Emitir voto de calidad, en caso de empate;</a:t>
            </a:r>
          </a:p>
        </p:txBody>
      </p:sp>
    </p:spTree>
    <p:extLst>
      <p:ext uri="{BB962C8B-B14F-4D97-AF65-F5344CB8AC3E}">
        <p14:creationId xmlns:p14="http://schemas.microsoft.com/office/powerpoint/2010/main" val="4262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200" dirty="0"/>
              <a:t>Proponer la adopción de acuerdos tendientes a fortalecer los mecanismos para garantizar el acceso a la información en el interior del SATQ.</a:t>
            </a:r>
          </a:p>
          <a:p>
            <a:pPr algn="just"/>
            <a:r>
              <a:rPr lang="es-MX" sz="2200" dirty="0"/>
              <a:t>Proponer al comité la integración de grupos de trabajo para la atención de asuntos específicos de su competencia, cuando así resulte necesario;</a:t>
            </a:r>
          </a:p>
          <a:p>
            <a:pPr algn="just"/>
            <a:r>
              <a:rPr lang="es-MX" sz="2200" dirty="0"/>
              <a:t>Someter a votación los proyectos de acuerdos y resoluciones del comité;</a:t>
            </a:r>
          </a:p>
          <a:p>
            <a:pPr algn="just"/>
            <a:r>
              <a:rPr lang="es-MX" sz="2200" dirty="0"/>
              <a:t>Comunicar los acuerdos del comité a los titulares de las áreas  que tienen que dar cumplimiento  a los mismos, así como darle su respectivo seguimiento;</a:t>
            </a:r>
          </a:p>
          <a:p>
            <a:pPr algn="just"/>
            <a:r>
              <a:rPr lang="es-MX" sz="2200" dirty="0"/>
              <a:t>Vigilar el cumplimiento de los acuerdos y resoluciones adoptados por el comité;</a:t>
            </a:r>
          </a:p>
          <a:p>
            <a:pPr algn="just"/>
            <a:r>
              <a:rPr lang="es-MX" sz="2200" dirty="0"/>
              <a:t>Suscribir las actas, votos y acuerdos del comité.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88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52934"/>
          </a:xfrm>
        </p:spPr>
        <p:txBody>
          <a:bodyPr>
            <a:normAutofit/>
          </a:bodyPr>
          <a:lstStyle/>
          <a:p>
            <a:r>
              <a:rPr lang="es-MX" dirty="0" smtClean="0"/>
              <a:t>Funciones del Secretario del Comité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244" y="1124744"/>
            <a:ext cx="8229600" cy="5141168"/>
          </a:xfrm>
        </p:spPr>
        <p:txBody>
          <a:bodyPr>
            <a:noAutofit/>
          </a:bodyPr>
          <a:lstStyle/>
          <a:p>
            <a:pPr algn="just"/>
            <a:r>
              <a:rPr lang="es-MX" sz="2000" dirty="0" smtClean="0"/>
              <a:t>Elaborar y proponer al comité el orden del día a aprobarse en cada sesión ordinaria y extraordinaria;</a:t>
            </a:r>
          </a:p>
          <a:p>
            <a:pPr algn="just"/>
            <a:r>
              <a:rPr lang="es-MX" sz="2000" dirty="0" smtClean="0"/>
              <a:t>Elaborar y notificar, por instrucciones del presidente, las convocatorias para la celebración de sesiones del comité;</a:t>
            </a:r>
          </a:p>
          <a:p>
            <a:pPr algn="just"/>
            <a:r>
              <a:rPr lang="es-MX" sz="2000" dirty="0" smtClean="0"/>
              <a:t>Verificar el quorum de asistencia de las sesiones;</a:t>
            </a:r>
          </a:p>
          <a:p>
            <a:pPr algn="just"/>
            <a:r>
              <a:rPr lang="es-MX" sz="2000" dirty="0" smtClean="0"/>
              <a:t>Actualizar los cambios que se efectúen de los miembros del comité, dentro del portal de transparencia;</a:t>
            </a:r>
          </a:p>
          <a:p>
            <a:pPr algn="just"/>
            <a:r>
              <a:rPr lang="es-MX" sz="2000" dirty="0" smtClean="0"/>
              <a:t>Recabar la documentación requerida para la integración de las carpetas para cada sesión, con la anticipación requerida y remitirlas física  y/o electrónicamente a los convocados en los plazos  previstos  para sesiones ordinarias o extraordinarias, según corresponda.</a:t>
            </a:r>
          </a:p>
        </p:txBody>
      </p:sp>
    </p:spTree>
    <p:extLst>
      <p:ext uri="{BB962C8B-B14F-4D97-AF65-F5344CB8AC3E}">
        <p14:creationId xmlns:p14="http://schemas.microsoft.com/office/powerpoint/2010/main" val="29491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Registrar la asistencia de todos los participantes en cada sesión;</a:t>
            </a:r>
          </a:p>
          <a:p>
            <a:pPr algn="just"/>
            <a:r>
              <a:rPr lang="es-MX" sz="2000" dirty="0"/>
              <a:t>Registrar las votaciones de los integrantes del comité y dar a conocer el resultado de las mismas;</a:t>
            </a:r>
          </a:p>
          <a:p>
            <a:pPr algn="just"/>
            <a:r>
              <a:rPr lang="es-MX" sz="2000" dirty="0"/>
              <a:t>Elaborar el acta correspondiente de cada sesión;</a:t>
            </a:r>
          </a:p>
          <a:p>
            <a:pPr algn="just"/>
            <a:r>
              <a:rPr lang="es-MX" sz="2000" dirty="0"/>
              <a:t>Recabar las firmas de los miembros del comité en actas;</a:t>
            </a:r>
          </a:p>
          <a:p>
            <a:pPr algn="just"/>
            <a:r>
              <a:rPr lang="es-MX" sz="2000" dirty="0"/>
              <a:t>Coordinar la integración y resguardo del archivo de trámite del comité;</a:t>
            </a:r>
          </a:p>
          <a:p>
            <a:pPr algn="just"/>
            <a:r>
              <a:rPr lang="es-MX" sz="2000" dirty="0"/>
              <a:t>Practicar las notificaciones a los particulares y a las áreas los acuerdos adoptados por el comité;</a:t>
            </a:r>
          </a:p>
          <a:p>
            <a:pPr algn="just"/>
            <a:r>
              <a:rPr lang="es-MX" sz="2000" dirty="0"/>
              <a:t>Expedir copias certificadas de las actas y acuerdos del comité, y</a:t>
            </a:r>
          </a:p>
          <a:p>
            <a:pPr algn="just"/>
            <a:r>
              <a:rPr lang="es-MX" sz="2000" dirty="0"/>
              <a:t>Gestionar, por conducto de la unidad de transparencia , la publicación en el portal de transparencia, las actas, resoluciones, acuerdos, criterios y determinaciones emitidos por el comité.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15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52934"/>
          </a:xfrm>
        </p:spPr>
        <p:txBody>
          <a:bodyPr/>
          <a:lstStyle/>
          <a:p>
            <a:r>
              <a:rPr lang="es-MX" dirty="0" smtClean="0"/>
              <a:t>Funciones de los vocales del comité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822954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2000" dirty="0" smtClean="0"/>
              <a:t>Asistir con derecho a voz y voto a las sesiones del comité;</a:t>
            </a:r>
          </a:p>
          <a:p>
            <a:pPr algn="just"/>
            <a:r>
              <a:rPr lang="es-MX" sz="2000" dirty="0" smtClean="0"/>
              <a:t>Solicitar al presidente del comité la inclusión de asuntos en el orden del día de la sesión;</a:t>
            </a:r>
          </a:p>
          <a:p>
            <a:pPr algn="just"/>
            <a:r>
              <a:rPr lang="es-MX" sz="2000" dirty="0" smtClean="0"/>
              <a:t>Emitir su opinión y votar sobre los asuntos que se traten en las sesiones del comité;</a:t>
            </a:r>
          </a:p>
          <a:p>
            <a:pPr algn="just"/>
            <a:r>
              <a:rPr lang="es-MX" sz="2000" dirty="0" smtClean="0"/>
              <a:t>Colaborar eficientemente en las actividades del comité para el cumplimiento de sus objetivos;</a:t>
            </a:r>
          </a:p>
          <a:p>
            <a:pPr algn="just"/>
            <a:r>
              <a:rPr lang="es-MX" sz="2000" dirty="0" smtClean="0"/>
              <a:t>Sugerir la participación de invitados a las sesiones del comité;</a:t>
            </a:r>
          </a:p>
          <a:p>
            <a:pPr algn="just"/>
            <a:r>
              <a:rPr lang="es-MX" sz="2000" dirty="0" smtClean="0"/>
              <a:t>Realizar las tareas que le sean encomendadas por el comité e informar del avance y cumplimiento de las mismas;</a:t>
            </a:r>
          </a:p>
          <a:p>
            <a:pPr algn="just"/>
            <a:r>
              <a:rPr lang="es-MX" sz="2000" dirty="0" smtClean="0"/>
              <a:t>Suscribir las actas, votos y acuerdos del comité en los que obre constancia de su participación;</a:t>
            </a:r>
          </a:p>
          <a:p>
            <a:pPr algn="just"/>
            <a:r>
              <a:rPr lang="es-MX" sz="2000" dirty="0" smtClean="0"/>
              <a:t>Solicitar  en cualquier tiempo al presidente del comité, a través del secretario que se convoque a sesiones extraordinarias para tratar asuntos que por su importancia se requieran.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9395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787</TotalTime>
  <Words>1991</Words>
  <Application>Microsoft Office PowerPoint</Application>
  <PresentationFormat>Presentación en pantalla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Tw Cen MT</vt:lpstr>
      <vt:lpstr>Paja</vt:lpstr>
      <vt:lpstr>                                                                                ORGANIZACIÓN Y FUNCIONAMIENTO DEL COMITÉ DE TRANSPARENCIA DEL SERVICIO DE ADMINISTRACIÓN TRIBUTARIA DEL ESTADO DE QUINTANA ROO </vt:lpstr>
      <vt:lpstr>Organización </vt:lpstr>
      <vt:lpstr>Funciones principales del Comité:</vt:lpstr>
      <vt:lpstr>Presentación de PowerPoint</vt:lpstr>
      <vt:lpstr>Funciones del Presidente del comité </vt:lpstr>
      <vt:lpstr>Presentación de PowerPoint</vt:lpstr>
      <vt:lpstr>Funciones del Secretario del Comité</vt:lpstr>
      <vt:lpstr>Presentación de PowerPoint</vt:lpstr>
      <vt:lpstr>Funciones de los vocales del comité</vt:lpstr>
      <vt:lpstr>Funciones de los invitados a las sesiones del comité</vt:lpstr>
      <vt:lpstr>Sesiones de los comités</vt:lpstr>
      <vt:lpstr>Presentación de PowerPoint</vt:lpstr>
      <vt:lpstr>Presentación de PowerPoint</vt:lpstr>
      <vt:lpstr>Presentación de PowerPoint</vt:lpstr>
      <vt:lpstr>Acuerdo y prohibiciones </vt:lpstr>
      <vt:lpstr>Se publicarán en el portal de transparencia:</vt:lpstr>
      <vt:lpstr>clasificar la información en: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INDUCCIÓN</dc:title>
  <dc:creator>SATQ16</dc:creator>
  <cp:lastModifiedBy>SATQ74</cp:lastModifiedBy>
  <cp:revision>42</cp:revision>
  <dcterms:created xsi:type="dcterms:W3CDTF">2019-08-05T18:34:40Z</dcterms:created>
  <dcterms:modified xsi:type="dcterms:W3CDTF">2019-10-03T21:44:45Z</dcterms:modified>
</cp:coreProperties>
</file>